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71" r:id="rId5"/>
    <p:sldId id="270" r:id="rId6"/>
    <p:sldId id="281" r:id="rId7"/>
    <p:sldId id="280" r:id="rId8"/>
    <p:sldId id="261" r:id="rId9"/>
    <p:sldId id="258" r:id="rId10"/>
    <p:sldId id="262" r:id="rId11"/>
    <p:sldId id="263" r:id="rId12"/>
    <p:sldId id="259" r:id="rId13"/>
    <p:sldId id="269" r:id="rId14"/>
    <p:sldId id="279" r:id="rId15"/>
    <p:sldId id="266" r:id="rId16"/>
    <p:sldId id="275" r:id="rId17"/>
    <p:sldId id="276" r:id="rId18"/>
    <p:sldId id="277" r:id="rId19"/>
    <p:sldId id="265"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FE791C-DAC5-47B1-9792-31D96C35C514}"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2F8D8-051A-469E-B100-9BE2288E8E2E}" type="slidenum">
              <a:rPr lang="en-US" smtClean="0"/>
              <a:t>‹#›</a:t>
            </a:fld>
            <a:endParaRPr lang="en-US"/>
          </a:p>
        </p:txBody>
      </p:sp>
    </p:spTree>
    <p:extLst>
      <p:ext uri="{BB962C8B-B14F-4D97-AF65-F5344CB8AC3E}">
        <p14:creationId xmlns:p14="http://schemas.microsoft.com/office/powerpoint/2010/main" val="47063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E791C-DAC5-47B1-9792-31D96C35C514}"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2F8D8-051A-469E-B100-9BE2288E8E2E}" type="slidenum">
              <a:rPr lang="en-US" smtClean="0"/>
              <a:t>‹#›</a:t>
            </a:fld>
            <a:endParaRPr lang="en-US"/>
          </a:p>
        </p:txBody>
      </p:sp>
    </p:spTree>
    <p:extLst>
      <p:ext uri="{BB962C8B-B14F-4D97-AF65-F5344CB8AC3E}">
        <p14:creationId xmlns:p14="http://schemas.microsoft.com/office/powerpoint/2010/main" val="352912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E791C-DAC5-47B1-9792-31D96C35C514}"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2F8D8-051A-469E-B100-9BE2288E8E2E}" type="slidenum">
              <a:rPr lang="en-US" smtClean="0"/>
              <a:t>‹#›</a:t>
            </a:fld>
            <a:endParaRPr lang="en-US"/>
          </a:p>
        </p:txBody>
      </p:sp>
    </p:spTree>
    <p:extLst>
      <p:ext uri="{BB962C8B-B14F-4D97-AF65-F5344CB8AC3E}">
        <p14:creationId xmlns:p14="http://schemas.microsoft.com/office/powerpoint/2010/main" val="227654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E791C-DAC5-47B1-9792-31D96C35C514}"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2F8D8-051A-469E-B100-9BE2288E8E2E}" type="slidenum">
              <a:rPr lang="en-US" smtClean="0"/>
              <a:t>‹#›</a:t>
            </a:fld>
            <a:endParaRPr lang="en-US"/>
          </a:p>
        </p:txBody>
      </p:sp>
    </p:spTree>
    <p:extLst>
      <p:ext uri="{BB962C8B-B14F-4D97-AF65-F5344CB8AC3E}">
        <p14:creationId xmlns:p14="http://schemas.microsoft.com/office/powerpoint/2010/main" val="103334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FE791C-DAC5-47B1-9792-31D96C35C514}"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2F8D8-051A-469E-B100-9BE2288E8E2E}" type="slidenum">
              <a:rPr lang="en-US" smtClean="0"/>
              <a:t>‹#›</a:t>
            </a:fld>
            <a:endParaRPr lang="en-US"/>
          </a:p>
        </p:txBody>
      </p:sp>
    </p:spTree>
    <p:extLst>
      <p:ext uri="{BB962C8B-B14F-4D97-AF65-F5344CB8AC3E}">
        <p14:creationId xmlns:p14="http://schemas.microsoft.com/office/powerpoint/2010/main" val="124379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FE791C-DAC5-47B1-9792-31D96C35C514}"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2F8D8-051A-469E-B100-9BE2288E8E2E}" type="slidenum">
              <a:rPr lang="en-US" smtClean="0"/>
              <a:t>‹#›</a:t>
            </a:fld>
            <a:endParaRPr lang="en-US"/>
          </a:p>
        </p:txBody>
      </p:sp>
    </p:spTree>
    <p:extLst>
      <p:ext uri="{BB962C8B-B14F-4D97-AF65-F5344CB8AC3E}">
        <p14:creationId xmlns:p14="http://schemas.microsoft.com/office/powerpoint/2010/main" val="210191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FE791C-DAC5-47B1-9792-31D96C35C514}"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2F8D8-051A-469E-B100-9BE2288E8E2E}" type="slidenum">
              <a:rPr lang="en-US" smtClean="0"/>
              <a:t>‹#›</a:t>
            </a:fld>
            <a:endParaRPr lang="en-US"/>
          </a:p>
        </p:txBody>
      </p:sp>
    </p:spTree>
    <p:extLst>
      <p:ext uri="{BB962C8B-B14F-4D97-AF65-F5344CB8AC3E}">
        <p14:creationId xmlns:p14="http://schemas.microsoft.com/office/powerpoint/2010/main" val="376807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FE791C-DAC5-47B1-9792-31D96C35C514}"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2F8D8-051A-469E-B100-9BE2288E8E2E}" type="slidenum">
              <a:rPr lang="en-US" smtClean="0"/>
              <a:t>‹#›</a:t>
            </a:fld>
            <a:endParaRPr lang="en-US"/>
          </a:p>
        </p:txBody>
      </p:sp>
    </p:spTree>
    <p:extLst>
      <p:ext uri="{BB962C8B-B14F-4D97-AF65-F5344CB8AC3E}">
        <p14:creationId xmlns:p14="http://schemas.microsoft.com/office/powerpoint/2010/main" val="71415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E791C-DAC5-47B1-9792-31D96C35C514}"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2F8D8-051A-469E-B100-9BE2288E8E2E}" type="slidenum">
              <a:rPr lang="en-US" smtClean="0"/>
              <a:t>‹#›</a:t>
            </a:fld>
            <a:endParaRPr lang="en-US"/>
          </a:p>
        </p:txBody>
      </p:sp>
    </p:spTree>
    <p:extLst>
      <p:ext uri="{BB962C8B-B14F-4D97-AF65-F5344CB8AC3E}">
        <p14:creationId xmlns:p14="http://schemas.microsoft.com/office/powerpoint/2010/main" val="36544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FE791C-DAC5-47B1-9792-31D96C35C514}"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2F8D8-051A-469E-B100-9BE2288E8E2E}" type="slidenum">
              <a:rPr lang="en-US" smtClean="0"/>
              <a:t>‹#›</a:t>
            </a:fld>
            <a:endParaRPr lang="en-US"/>
          </a:p>
        </p:txBody>
      </p:sp>
    </p:spTree>
    <p:extLst>
      <p:ext uri="{BB962C8B-B14F-4D97-AF65-F5344CB8AC3E}">
        <p14:creationId xmlns:p14="http://schemas.microsoft.com/office/powerpoint/2010/main" val="324734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FE791C-DAC5-47B1-9792-31D96C35C514}"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2F8D8-051A-469E-B100-9BE2288E8E2E}" type="slidenum">
              <a:rPr lang="en-US" smtClean="0"/>
              <a:t>‹#›</a:t>
            </a:fld>
            <a:endParaRPr lang="en-US"/>
          </a:p>
        </p:txBody>
      </p:sp>
    </p:spTree>
    <p:extLst>
      <p:ext uri="{BB962C8B-B14F-4D97-AF65-F5344CB8AC3E}">
        <p14:creationId xmlns:p14="http://schemas.microsoft.com/office/powerpoint/2010/main" val="278096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E791C-DAC5-47B1-9792-31D96C35C514}" type="datetimeFigureOut">
              <a:rPr lang="en-US" smtClean="0"/>
              <a:t>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2F8D8-051A-469E-B100-9BE2288E8E2E}" type="slidenum">
              <a:rPr lang="en-US" smtClean="0"/>
              <a:t>‹#›</a:t>
            </a:fld>
            <a:endParaRPr lang="en-US"/>
          </a:p>
        </p:txBody>
      </p:sp>
    </p:spTree>
    <p:extLst>
      <p:ext uri="{BB962C8B-B14F-4D97-AF65-F5344CB8AC3E}">
        <p14:creationId xmlns:p14="http://schemas.microsoft.com/office/powerpoint/2010/main" val="1104604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mt.medu.i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6872" y="1494972"/>
            <a:ext cx="9144000" cy="3599541"/>
          </a:xfrm>
        </p:spPr>
        <p:txBody>
          <a:bodyPr>
            <a:normAutofit/>
          </a:bodyPr>
          <a:lstStyle/>
          <a:p>
            <a:r>
              <a:rPr lang="fa-IR" sz="4400" b="1" dirty="0" smtClean="0">
                <a:solidFill>
                  <a:srgbClr val="C00000"/>
                </a:solidFill>
                <a:cs typeface="B Nazanin" panose="00000400000000000000" pitchFamily="2" charset="-78"/>
              </a:rPr>
              <a:t>راهنمای پذیرش غیرحضوری پذیرفته شدگان جدید دانشگاه آزاد اسلامی</a:t>
            </a:r>
            <a:endParaRPr lang="en-US" sz="4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559744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44519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Nazanin" panose="00000400000000000000" pitchFamily="2" charset="-78"/>
              </a:rPr>
              <a:t>ابتدا فرم اطلاعات اولیه پذیرش را تکمیل کنید.  </a:t>
            </a:r>
          </a:p>
          <a:p>
            <a:pPr algn="r" rtl="1"/>
            <a:r>
              <a:rPr lang="fa-IR" dirty="0">
                <a:cs typeface="B Nazanin" panose="00000400000000000000" pitchFamily="2" charset="-78"/>
              </a:rPr>
              <a:t>این فرم باید سریع تکمیل شود. </a:t>
            </a:r>
            <a:endParaRPr lang="fa-IR" dirty="0" smtClean="0">
              <a:cs typeface="B Nazanin" panose="00000400000000000000" pitchFamily="2" charset="-78"/>
            </a:endParaRPr>
          </a:p>
          <a:p>
            <a:pPr algn="r" rtl="1"/>
            <a:r>
              <a:rPr lang="fa-IR" dirty="0" smtClean="0">
                <a:cs typeface="B Nazanin" panose="00000400000000000000" pitchFamily="2" charset="-78"/>
              </a:rPr>
              <a:t>تکمیل قسمت </a:t>
            </a:r>
            <a:r>
              <a:rPr lang="fa-IR" dirty="0">
                <a:cs typeface="B Nazanin" panose="00000400000000000000" pitchFamily="2" charset="-78"/>
              </a:rPr>
              <a:t>های ستاره دار قرمز </a:t>
            </a:r>
            <a:r>
              <a:rPr lang="fa-IR" dirty="0" smtClean="0">
                <a:cs typeface="B Nazanin" panose="00000400000000000000" pitchFamily="2" charset="-78"/>
              </a:rPr>
              <a:t>الزامی است. </a:t>
            </a:r>
            <a:r>
              <a:rPr lang="fa-IR" dirty="0">
                <a:cs typeface="B Nazanin" panose="00000400000000000000" pitchFamily="2" charset="-78"/>
              </a:rPr>
              <a:t>تیک تعهد و سپس دکمه ثبت را بزنید. </a:t>
            </a:r>
            <a:endParaRPr lang="en-US" dirty="0">
              <a:cs typeface="B Nazanin" panose="00000400000000000000" pitchFamily="2" charset="-78"/>
            </a:endParaRPr>
          </a:p>
        </p:txBody>
      </p:sp>
    </p:spTree>
    <p:extLst>
      <p:ext uri="{BB962C8B-B14F-4D97-AF65-F5344CB8AC3E}">
        <p14:creationId xmlns:p14="http://schemas.microsoft.com/office/powerpoint/2010/main" val="323952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18200" y="1"/>
            <a:ext cx="8791575" cy="6858000"/>
          </a:xfrm>
          <a:prstGeom prst="rect">
            <a:avLst/>
          </a:prstGeom>
        </p:spPr>
      </p:pic>
    </p:spTree>
    <p:extLst>
      <p:ext uri="{BB962C8B-B14F-4D97-AF65-F5344CB8AC3E}">
        <p14:creationId xmlns:p14="http://schemas.microsoft.com/office/powerpoint/2010/main" val="391369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496073"/>
          </a:xfrm>
        </p:spPr>
        <p:txBody>
          <a:bodyPr/>
          <a:lstStyle/>
          <a:p>
            <a:pPr algn="r" rtl="1"/>
            <a:r>
              <a:rPr lang="fa-IR" dirty="0" smtClean="0">
                <a:cs typeface="B Nazanin" panose="00000400000000000000" pitchFamily="2" charset="-78"/>
              </a:rPr>
              <a:t>( برخی فرم های مورد نیاز را باید از قسمت </a:t>
            </a:r>
            <a:r>
              <a:rPr lang="fa-IR" b="1" dirty="0" smtClean="0">
                <a:solidFill>
                  <a:srgbClr val="C00000"/>
                </a:solidFill>
                <a:cs typeface="B Nazanin" panose="00000400000000000000" pitchFamily="2" charset="-78"/>
              </a:rPr>
              <a:t>لیست مدارک مورد نیاز جهت ثبت نام ورودی های جدید در</a:t>
            </a:r>
            <a:r>
              <a:rPr lang="en-US" b="1" dirty="0" smtClean="0">
                <a:solidFill>
                  <a:srgbClr val="C00000"/>
                </a:solidFill>
                <a:cs typeface="B Nazanin" panose="00000400000000000000" pitchFamily="2" charset="-78"/>
              </a:rPr>
              <a:t> </a:t>
            </a:r>
            <a:r>
              <a:rPr lang="fa-IR" b="1" dirty="0" smtClean="0">
                <a:solidFill>
                  <a:srgbClr val="C00000"/>
                </a:solidFill>
                <a:cs typeface="B Nazanin" panose="00000400000000000000" pitchFamily="2" charset="-78"/>
              </a:rPr>
              <a:t>پایین صفحه اول آموزشیار </a:t>
            </a:r>
            <a:r>
              <a:rPr lang="fa-IR" dirty="0" smtClean="0">
                <a:cs typeface="B Nazanin" panose="00000400000000000000" pitchFamily="2" charset="-78"/>
              </a:rPr>
              <a:t>بردارید و دانلود، پرینت و تکمیل کنید. پس از گرفتن عکس یا اسکن کردن در بخش فرم ها و مدارک تحویلی آپلود کنید). </a:t>
            </a:r>
            <a:endParaRPr lang="en-US" dirty="0" smtClean="0">
              <a:cs typeface="B Nazanin" panose="00000400000000000000" pitchFamily="2" charset="-78"/>
            </a:endParaRPr>
          </a:p>
        </p:txBody>
      </p:sp>
    </p:spTree>
    <p:extLst>
      <p:ext uri="{BB962C8B-B14F-4D97-AF65-F5344CB8AC3E}">
        <p14:creationId xmlns:p14="http://schemas.microsoft.com/office/powerpoint/2010/main" val="409866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4541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سپس دکمه</a:t>
            </a:r>
            <a:r>
              <a:rPr lang="en-US" dirty="0" smtClean="0">
                <a:cs typeface="B Nazanin" panose="00000400000000000000" pitchFamily="2" charset="-78"/>
              </a:rPr>
              <a:t>"</a:t>
            </a:r>
            <a:r>
              <a:rPr lang="fa-IR" dirty="0" smtClean="0">
                <a:cs typeface="B Nazanin" panose="00000400000000000000" pitchFamily="2" charset="-78"/>
              </a:rPr>
              <a:t>ثبت مدارک تحویلی توسط متقاضی</a:t>
            </a:r>
            <a:r>
              <a:rPr lang="en-US" dirty="0" smtClean="0">
                <a:cs typeface="B Nazanin" panose="00000400000000000000" pitchFamily="2" charset="-78"/>
              </a:rPr>
              <a:t>"</a:t>
            </a:r>
            <a:r>
              <a:rPr lang="fa-IR" dirty="0" smtClean="0">
                <a:cs typeface="B Nazanin" panose="00000400000000000000" pitchFamily="2" charset="-78"/>
              </a:rPr>
              <a:t>را بزنید و وارد چک لیست ثبت و بارگذاری مدارک پذیرشی شوید</a:t>
            </a:r>
            <a:r>
              <a:rPr lang="en-US" dirty="0" smtClean="0">
                <a:cs typeface="B Nazanin" panose="00000400000000000000" pitchFamily="2" charset="-78"/>
              </a:rPr>
              <a:t>.</a:t>
            </a:r>
            <a:r>
              <a:rPr lang="fa-IR" dirty="0" smtClean="0">
                <a:cs typeface="B Nazanin" panose="00000400000000000000" pitchFamily="2" charset="-78"/>
              </a:rPr>
              <a:t> با زدن این دکمه؛ فهرست فرمها نمایش داده می شود. در این مرحله لازم است به ترتیب وارد لینک هر بند شده و فرم </a:t>
            </a:r>
            <a:r>
              <a:rPr lang="fa-IR" dirty="0">
                <a:cs typeface="B Nazanin" panose="00000400000000000000" pitchFamily="2" charset="-78"/>
              </a:rPr>
              <a:t>مربوطه را تکمیل نمائید</a:t>
            </a:r>
            <a:r>
              <a:rPr lang="fa-IR" dirty="0" smtClean="0">
                <a:cs typeface="B Nazanin" panose="00000400000000000000" pitchFamily="2" charset="-78"/>
              </a:rPr>
              <a:t>.(به قسمت ثبت مدارک تحویلی توسط متقاضی وارد شوید. مدارک مورد نیاز را اسکن کرده یا از آنها عکس بگیرید. </a:t>
            </a:r>
            <a:r>
              <a:rPr lang="fa-IR" smtClean="0">
                <a:cs typeface="B Nazanin" panose="00000400000000000000" pitchFamily="2" charset="-78"/>
              </a:rPr>
              <a:t>حجم فایل زیر500کیلوبایت </a:t>
            </a:r>
            <a:r>
              <a:rPr lang="fa-IR" dirty="0" smtClean="0">
                <a:cs typeface="B Nazanin" panose="00000400000000000000" pitchFamily="2" charset="-78"/>
              </a:rPr>
              <a:t>باشد. فرمهای مدارک را آپلود کنید).</a:t>
            </a:r>
            <a:endParaRPr lang="en-US" dirty="0" smtClean="0">
              <a:cs typeface="B Nazanin" panose="00000400000000000000" pitchFamily="2" charset="-78"/>
            </a:endParaRPr>
          </a:p>
        </p:txBody>
      </p:sp>
    </p:spTree>
    <p:extLst>
      <p:ext uri="{BB962C8B-B14F-4D97-AF65-F5344CB8AC3E}">
        <p14:creationId xmlns:p14="http://schemas.microsoft.com/office/powerpoint/2010/main" val="218214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7371"/>
            <a:ext cx="10515600" cy="5799592"/>
          </a:xfrm>
        </p:spPr>
        <p:txBody>
          <a:bodyPr>
            <a:normAutofit lnSpcReduction="10000"/>
          </a:bodyPr>
          <a:lstStyle/>
          <a:p>
            <a:pPr algn="r" rtl="1"/>
            <a:r>
              <a:rPr lang="fa-IR" b="1" dirty="0" smtClean="0">
                <a:effectLst/>
                <a:cs typeface="B Nazanin" panose="00000400000000000000" pitchFamily="2" charset="-78"/>
              </a:rPr>
              <a:t>مدارک مورد نیاز جهت ثبت نام:</a:t>
            </a:r>
            <a:endParaRPr lang="fa-IR" dirty="0" smtClean="0">
              <a:cs typeface="B Nazanin" panose="00000400000000000000" pitchFamily="2" charset="-78"/>
            </a:endParaRPr>
          </a:p>
          <a:p>
            <a:pPr algn="r" rtl="1"/>
            <a:r>
              <a:rPr lang="fa-IR" dirty="0" smtClean="0">
                <a:effectLst/>
                <a:cs typeface="B Nazanin" panose="00000400000000000000" pitchFamily="2" charset="-78"/>
              </a:rPr>
              <a:t> ارائه رسید درخواست تاییدیه تحصیلی (دیپلم متوسطه دوم) یا (دیپلم نظام قدیم) یا (پیش دانشگاهی) که از سامانه‌ی</a:t>
            </a:r>
            <a:r>
              <a:rPr lang="fa-IR" b="1" u="sng" dirty="0" smtClean="0">
                <a:effectLst/>
                <a:cs typeface="B Nazanin" panose="00000400000000000000" pitchFamily="2" charset="-78"/>
                <a:hlinkClick r:id="rId2"/>
              </a:rPr>
              <a:t> </a:t>
            </a:r>
            <a:r>
              <a:rPr lang="en-US" b="1" u="sng" dirty="0" smtClean="0">
                <a:solidFill>
                  <a:srgbClr val="C00000"/>
                </a:solidFill>
                <a:effectLst/>
                <a:cs typeface="B Nazanin" panose="00000400000000000000" pitchFamily="2" charset="-78"/>
                <a:hlinkClick r:id="rId2"/>
              </a:rPr>
              <a:t>https://emt.medu.ir</a:t>
            </a:r>
            <a:r>
              <a:rPr lang="en-US" dirty="0" smtClean="0">
                <a:solidFill>
                  <a:srgbClr val="C00000"/>
                </a:solidFill>
                <a:effectLst/>
                <a:cs typeface="B Nazanin" panose="00000400000000000000" pitchFamily="2" charset="-78"/>
              </a:rPr>
              <a:t> </a:t>
            </a:r>
            <a:r>
              <a:rPr lang="fa-IR" dirty="0" smtClean="0">
                <a:solidFill>
                  <a:srgbClr val="C00000"/>
                </a:solidFill>
                <a:effectLst/>
                <a:cs typeface="B Nazanin" panose="00000400000000000000" pitchFamily="2" charset="-78"/>
              </a:rPr>
              <a:t> </a:t>
            </a:r>
            <a:r>
              <a:rPr lang="fa-IR" dirty="0" smtClean="0">
                <a:effectLst/>
                <a:cs typeface="B Nazanin" panose="00000400000000000000" pitchFamily="2" charset="-78"/>
              </a:rPr>
              <a:t>به نام واحد دانشگاهی مربوط صادر شده است.</a:t>
            </a:r>
            <a:endParaRPr lang="fa-IR" dirty="0" smtClean="0">
              <a:cs typeface="B Nazanin" panose="00000400000000000000" pitchFamily="2" charset="-78"/>
            </a:endParaRPr>
          </a:p>
          <a:p>
            <a:pPr algn="r" rtl="1"/>
            <a:r>
              <a:rPr lang="fa-IR" dirty="0" smtClean="0">
                <a:effectLst/>
                <a:cs typeface="B Nazanin" panose="00000400000000000000" pitchFamily="2" charset="-78"/>
              </a:rPr>
              <a:t> عکس رنگی ۴*۳ با پوشش اسلامی ۶ قطعه (برای مشمولین نظام وظیفه ۱۲ قطعه) پشت نویسی شده</a:t>
            </a:r>
            <a:endParaRPr lang="fa-IR" dirty="0" smtClean="0">
              <a:cs typeface="B Nazanin" panose="00000400000000000000" pitchFamily="2" charset="-78"/>
            </a:endParaRPr>
          </a:p>
          <a:p>
            <a:pPr algn="r" rtl="1"/>
            <a:r>
              <a:rPr lang="fa-IR" dirty="0" smtClean="0">
                <a:effectLst/>
                <a:cs typeface="B Nazanin" panose="00000400000000000000" pitchFamily="2" charset="-78"/>
              </a:rPr>
              <a:t> برای متقاضیانی که دارای مدرک تحصیلی دوره متوسطه دوم و یا دیپلم نظام قدیم می‌باشند، گواهی و یا اصل مدرک فراغت از تحصیل + یک عدد کپی مدرک</a:t>
            </a:r>
            <a:endParaRPr lang="fa-IR" dirty="0" smtClean="0">
              <a:cs typeface="B Nazanin" panose="00000400000000000000" pitchFamily="2" charset="-78"/>
            </a:endParaRPr>
          </a:p>
          <a:p>
            <a:pPr algn="r" rtl="1"/>
            <a:r>
              <a:rPr lang="fa-IR" dirty="0" smtClean="0">
                <a:effectLst/>
                <a:cs typeface="B Nazanin" panose="00000400000000000000" pitchFamily="2" charset="-78"/>
              </a:rPr>
              <a:t> برای متقاضیانی که دارای مدرک پیش دانشگاهی می‌باشند، ارائه هر دو مدرک دیپلم متوسطه و پیش دانشگاهی ضروری می‌باشد. + از هر مدرک یک عدد کپی مدرک</a:t>
            </a:r>
            <a:endParaRPr lang="fa-IR" dirty="0" smtClean="0">
              <a:cs typeface="B Nazanin" panose="00000400000000000000" pitchFamily="2" charset="-78"/>
            </a:endParaRPr>
          </a:p>
          <a:p>
            <a:pPr algn="r" rtl="1"/>
            <a:r>
              <a:rPr lang="fa-IR" dirty="0" smtClean="0">
                <a:effectLst/>
                <a:cs typeface="B Nazanin" panose="00000400000000000000" pitchFamily="2" charset="-78"/>
              </a:rPr>
              <a:t> تصویر از کلیه صفحات شناسنامه عکس دار: دو سری</a:t>
            </a:r>
            <a:endParaRPr lang="fa-IR" dirty="0" smtClean="0">
              <a:cs typeface="B Nazanin" panose="00000400000000000000" pitchFamily="2" charset="-78"/>
            </a:endParaRPr>
          </a:p>
          <a:p>
            <a:pPr marL="0" indent="0" algn="r" rtl="1">
              <a:buNone/>
            </a:pPr>
            <a:r>
              <a:rPr lang="fa-IR" dirty="0" smtClean="0">
                <a:effectLst/>
                <a:cs typeface="B Nazanin" panose="00000400000000000000" pitchFamily="2" charset="-78"/>
              </a:rPr>
              <a:t>* جهت متقاضیانی که دارای کارت ملی هوشمند می‌باشند:</a:t>
            </a:r>
            <a:endParaRPr lang="fa-IR" dirty="0" smtClean="0">
              <a:cs typeface="B Nazanin" panose="00000400000000000000" pitchFamily="2" charset="-78"/>
            </a:endParaRPr>
          </a:p>
          <a:p>
            <a:pPr algn="r" rtl="1"/>
            <a:r>
              <a:rPr lang="fa-IR" dirty="0" smtClean="0">
                <a:effectLst/>
                <a:cs typeface="B Nazanin" panose="00000400000000000000" pitchFamily="2" charset="-78"/>
              </a:rPr>
              <a:t>تصویر رو و پشت کارت ملی: یک سری</a:t>
            </a:r>
            <a:endParaRPr lang="fa-IR" dirty="0">
              <a:cs typeface="B Nazanin" panose="00000400000000000000" pitchFamily="2" charset="-78"/>
            </a:endParaRPr>
          </a:p>
        </p:txBody>
      </p:sp>
    </p:spTree>
    <p:extLst>
      <p:ext uri="{BB962C8B-B14F-4D97-AF65-F5344CB8AC3E}">
        <p14:creationId xmlns:p14="http://schemas.microsoft.com/office/powerpoint/2010/main" val="240576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2229"/>
            <a:ext cx="10515600" cy="5944734"/>
          </a:xfrm>
        </p:spPr>
        <p:txBody>
          <a:bodyPr>
            <a:normAutofit fontScale="92500" lnSpcReduction="10000"/>
          </a:bodyPr>
          <a:lstStyle/>
          <a:p>
            <a:pPr algn="r" rtl="1"/>
            <a:r>
              <a:rPr lang="fa-IR" dirty="0" smtClean="0">
                <a:effectLst/>
                <a:cs typeface="B Nazanin" panose="00000400000000000000" pitchFamily="2" charset="-78"/>
              </a:rPr>
              <a:t>متقاضیانی که فاقد کارت ملی هوشمند می‌باشند، رسید دریافت کارت ملی که از دفاتر خدمات الکترونیکی و یا ثبت احوال دریافت کرده‌اند را به همراه سایر مدارک ارسال نمایند.</a:t>
            </a:r>
            <a:endParaRPr lang="fa-IR" dirty="0" smtClean="0">
              <a:cs typeface="B Nazanin" panose="00000400000000000000" pitchFamily="2" charset="-78"/>
            </a:endParaRPr>
          </a:p>
          <a:p>
            <a:pPr marL="0" indent="0" algn="r" rtl="1">
              <a:buNone/>
            </a:pPr>
            <a:r>
              <a:rPr lang="fa-IR" dirty="0" smtClean="0">
                <a:effectLst/>
                <a:cs typeface="B Nazanin" panose="00000400000000000000" pitchFamily="2" charset="-78"/>
              </a:rPr>
              <a:t>* ارائه مدرک نظام وظیفه:</a:t>
            </a:r>
            <a:endParaRPr lang="fa-IR" dirty="0" smtClean="0">
              <a:cs typeface="B Nazanin" panose="00000400000000000000" pitchFamily="2" charset="-78"/>
            </a:endParaRPr>
          </a:p>
          <a:p>
            <a:pPr algn="r" rtl="1"/>
            <a:r>
              <a:rPr lang="fa-IR" dirty="0" smtClean="0">
                <a:effectLst/>
                <a:cs typeface="B Nazanin" panose="00000400000000000000" pitchFamily="2" charset="-78"/>
              </a:rPr>
              <a:t> داوطلبان دارای معافیت دائم از خدمت و یا دارای کارت پایان خدمت وظیفه عمومی، تصویر کارت معافیت و یا اتمام خدمت وظیفه عمومی خود را به همراه سایر مدارک ارسال نمایند.</a:t>
            </a:r>
            <a:endParaRPr lang="fa-IR" dirty="0" smtClean="0">
              <a:cs typeface="B Nazanin" panose="00000400000000000000" pitchFamily="2" charset="-78"/>
            </a:endParaRPr>
          </a:p>
          <a:p>
            <a:pPr algn="r" rtl="1"/>
            <a:r>
              <a:rPr lang="fa-IR" dirty="0" smtClean="0">
                <a:effectLst/>
                <a:cs typeface="B Nazanin" panose="00000400000000000000" pitchFamily="2" charset="-78"/>
              </a:rPr>
              <a:t>داوطلبانی که از معافیت وقفه تحصیلی دوره متوسطه دوم تا کنکور سراسری استفاده می‌نمایند، برای دریافت معافیت تحصیلی با ارائه مدارک شناسایی و برگه قبولی در آزمون، به دفاتر ناجا مراجعه نمایند.</a:t>
            </a:r>
            <a:endParaRPr lang="fa-IR" dirty="0" smtClean="0">
              <a:cs typeface="B Nazanin" panose="00000400000000000000" pitchFamily="2" charset="-78"/>
            </a:endParaRPr>
          </a:p>
          <a:p>
            <a:pPr algn="r" rtl="1"/>
            <a:r>
              <a:rPr lang="fa-IR" dirty="0" smtClean="0">
                <a:effectLst/>
                <a:cs typeface="B Nazanin" panose="00000400000000000000" pitchFamily="2" charset="-78"/>
              </a:rPr>
              <a:t>برای داوطلبانی که گواهی اعزام به خدمت آنان در تاریخ مراجعه به واحد دانشگاهی خود برای ثبت نام، هنوز مهلت داشته باشد، نیز برای صدور معافیت تحصیلی برای واحد دانشگاهی خود به دفاتر ناجا مراجعه نمایند.</a:t>
            </a:r>
            <a:endParaRPr lang="fa-IR" dirty="0" smtClean="0">
              <a:cs typeface="B Nazanin" panose="00000400000000000000" pitchFamily="2" charset="-78"/>
            </a:endParaRPr>
          </a:p>
          <a:p>
            <a:pPr algn="r" rtl="1"/>
            <a:r>
              <a:rPr lang="fa-IR" dirty="0" smtClean="0">
                <a:effectLst/>
                <a:cs typeface="B Nazanin" panose="00000400000000000000" pitchFamily="2" charset="-78"/>
              </a:rPr>
              <a:t>موافقت نامه رسمی از وزارتخانه یا سازمان متبوع برای مشمولان دیپلم که دارای تعهدات خدمتی هستند و از خدمت دوره ضرورت معاف می‌باشند.</a:t>
            </a:r>
            <a:endParaRPr lang="fa-IR" dirty="0" smtClean="0">
              <a:cs typeface="B Nazanin" panose="00000400000000000000" pitchFamily="2" charset="-78"/>
            </a:endParaRPr>
          </a:p>
          <a:p>
            <a:pPr algn="r" rtl="1"/>
            <a:r>
              <a:rPr lang="fa-IR" dirty="0" smtClean="0">
                <a:effectLst/>
                <a:cs typeface="B Nazanin" panose="00000400000000000000" pitchFamily="2" charset="-78"/>
              </a:rPr>
              <a:t>افرادی که به عنوان سرباز معلم مشغول خدمت هستند با مجوز وظیفه عمومی از خدمت ترخیص گردند.</a:t>
            </a:r>
            <a:endParaRPr lang="fa-IR" dirty="0" smtClean="0">
              <a:cs typeface="B Nazanin" panose="00000400000000000000" pitchFamily="2" charset="-78"/>
            </a:endParaRPr>
          </a:p>
          <a:p>
            <a:pPr algn="r" rtl="1"/>
            <a:r>
              <a:rPr lang="fa-IR" dirty="0" smtClean="0">
                <a:effectLst/>
                <a:cs typeface="B Nazanin" panose="00000400000000000000" pitchFamily="2" charset="-78"/>
              </a:rPr>
              <a:t>گواهی موافقت و معرفی سازمان مربوطه برای شاغلین نیروهای نظامی و انتظامی</a:t>
            </a:r>
            <a:endParaRPr lang="fa-IR" dirty="0" smtClean="0">
              <a:cs typeface="B Nazanin" panose="00000400000000000000" pitchFamily="2" charset="-78"/>
            </a:endParaRPr>
          </a:p>
          <a:p>
            <a:endParaRPr lang="en-US" dirty="0"/>
          </a:p>
        </p:txBody>
      </p:sp>
    </p:spTree>
    <p:extLst>
      <p:ext uri="{BB962C8B-B14F-4D97-AF65-F5344CB8AC3E}">
        <p14:creationId xmlns:p14="http://schemas.microsoft.com/office/powerpoint/2010/main" val="3965523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1070882"/>
            <a:ext cx="10515600" cy="4351338"/>
          </a:xfrm>
        </p:spPr>
        <p:txBody>
          <a:bodyPr/>
          <a:lstStyle/>
          <a:p>
            <a:pPr algn="r" rtl="1"/>
            <a:r>
              <a:rPr lang="fa-IR" dirty="0" smtClean="0">
                <a:cs typeface="B Nazanin" panose="00000400000000000000" pitchFamily="2" charset="-78"/>
              </a:rPr>
              <a:t> پس از انجام کلیه مراحل قسمت تعهد را علامت زده تا کلید</a:t>
            </a:r>
            <a:r>
              <a:rPr lang="en-US" dirty="0" smtClean="0">
                <a:cs typeface="B Nazanin" panose="00000400000000000000" pitchFamily="2" charset="-78"/>
              </a:rPr>
              <a:t>"</a:t>
            </a:r>
            <a:r>
              <a:rPr lang="fa-IR" dirty="0" smtClean="0">
                <a:cs typeface="B Nazanin" panose="00000400000000000000" pitchFamily="2" charset="-78"/>
              </a:rPr>
              <a:t>اعلام اتمام عملیات توسط متقاضی</a:t>
            </a:r>
            <a:r>
              <a:rPr lang="en-US" dirty="0" smtClean="0">
                <a:cs typeface="B Nazanin" panose="00000400000000000000" pitchFamily="2" charset="-78"/>
              </a:rPr>
              <a:t>"</a:t>
            </a:r>
            <a:r>
              <a:rPr lang="fa-IR" dirty="0" smtClean="0">
                <a:cs typeface="B Nazanin" panose="00000400000000000000" pitchFamily="2" charset="-78"/>
              </a:rPr>
              <a:t>فعال شود. درصورت اطمینان از اتمام کار، کلید</a:t>
            </a:r>
            <a:r>
              <a:rPr lang="en-US" dirty="0" smtClean="0">
                <a:cs typeface="B Nazanin" panose="00000400000000000000" pitchFamily="2" charset="-78"/>
              </a:rPr>
              <a:t>"</a:t>
            </a:r>
            <a:r>
              <a:rPr lang="fa-IR" dirty="0" smtClean="0">
                <a:cs typeface="B Nazanin" panose="00000400000000000000" pitchFamily="2" charset="-78"/>
              </a:rPr>
              <a:t>اعلام اتمام عملیات توسط متقاضی</a:t>
            </a:r>
            <a:r>
              <a:rPr lang="en-US" dirty="0" smtClean="0">
                <a:cs typeface="B Nazanin" panose="00000400000000000000" pitchFamily="2" charset="-78"/>
              </a:rPr>
              <a:t>"</a:t>
            </a:r>
            <a:r>
              <a:rPr lang="fa-IR" dirty="0" smtClean="0">
                <a:cs typeface="B Nazanin" panose="00000400000000000000" pitchFamily="2" charset="-78"/>
              </a:rPr>
              <a:t>را بزنید .</a:t>
            </a:r>
            <a:r>
              <a:rPr lang="en-US" dirty="0" smtClean="0">
                <a:cs typeface="B Nazanin" panose="00000400000000000000" pitchFamily="2" charset="-78"/>
              </a:rPr>
              <a:t/>
            </a:r>
            <a:br>
              <a:rPr lang="en-US" dirty="0" smtClean="0">
                <a:cs typeface="B Nazanin" panose="00000400000000000000" pitchFamily="2" charset="-78"/>
              </a:rPr>
            </a:br>
            <a:r>
              <a:rPr lang="fa-IR" dirty="0" smtClean="0">
                <a:cs typeface="B Nazanin" panose="00000400000000000000" pitchFamily="2" charset="-78"/>
              </a:rPr>
              <a:t>با زدن کلید"اعلام اتمام عملیات توسط متقاضی"امکان تغییر هیچ اطلاعاتی وجود نخواهد داشت و صفحه در حالات مشاهده قرار می گیرد. لذا پس از اطمینان از صحت اطلاعات مندرج در فرمها و پیوست مدارک اقدام به زدن این کلید نمائید.</a:t>
            </a:r>
            <a:endParaRPr lang="en-US" dirty="0" smtClean="0">
              <a:cs typeface="B Nazanin" panose="00000400000000000000" pitchFamily="2" charset="-78"/>
            </a:endParaRPr>
          </a:p>
          <a:p>
            <a:endParaRPr lang="en-US" dirty="0"/>
          </a:p>
        </p:txBody>
      </p:sp>
    </p:spTree>
    <p:extLst>
      <p:ext uri="{BB962C8B-B14F-4D97-AF65-F5344CB8AC3E}">
        <p14:creationId xmlns:p14="http://schemas.microsoft.com/office/powerpoint/2010/main" val="274103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12192000" cy="6966858"/>
          </a:xfrm>
          <a:prstGeom prst="rect">
            <a:avLst/>
          </a:prstGeom>
        </p:spPr>
      </p:pic>
    </p:spTree>
    <p:extLst>
      <p:ext uri="{BB962C8B-B14F-4D97-AF65-F5344CB8AC3E}">
        <p14:creationId xmlns:p14="http://schemas.microsoft.com/office/powerpoint/2010/main" val="319596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933575"/>
          </a:xfrm>
        </p:spPr>
        <p:txBody>
          <a:bodyPr/>
          <a:lstStyle/>
          <a:p>
            <a:pPr algn="r" rtl="1"/>
            <a:r>
              <a:rPr lang="fa-IR" dirty="0" smtClean="0">
                <a:cs typeface="B Nazanin" panose="00000400000000000000" pitchFamily="2" charset="-78"/>
              </a:rPr>
              <a:t>پذیرفته شده های جدید، از طریق </a:t>
            </a:r>
            <a:r>
              <a:rPr lang="fa-IR" dirty="0">
                <a:cs typeface="B Nazanin" panose="00000400000000000000" pitchFamily="2" charset="-78"/>
              </a:rPr>
              <a:t>این </a:t>
            </a:r>
            <a:r>
              <a:rPr lang="fa-IR" dirty="0" smtClean="0">
                <a:cs typeface="B Nazanin" panose="00000400000000000000" pitchFamily="2" charset="-78"/>
              </a:rPr>
              <a:t>پورتال (از طریق لینک</a:t>
            </a:r>
            <a:r>
              <a:rPr lang="en-US" dirty="0" smtClean="0">
                <a:solidFill>
                  <a:srgbClr val="C00000"/>
                </a:solidFill>
                <a:cs typeface="B Nazanin" panose="00000400000000000000" pitchFamily="2" charset="-78"/>
              </a:rPr>
              <a:t>http://edu.iau.ac.ir/</a:t>
            </a:r>
            <a:r>
              <a:rPr lang="fa-IR" dirty="0" smtClean="0">
                <a:solidFill>
                  <a:srgbClr val="C00000"/>
                </a:solidFill>
                <a:cs typeface="B Nazanin" panose="00000400000000000000" pitchFamily="2" charset="-78"/>
              </a:rPr>
              <a:t>)</a:t>
            </a:r>
          </a:p>
          <a:p>
            <a:pPr marL="0" indent="0" algn="r" rtl="1">
              <a:buNone/>
            </a:pPr>
            <a:r>
              <a:rPr lang="fa-IR" dirty="0" smtClean="0">
                <a:cs typeface="B Nazanin" panose="00000400000000000000" pitchFamily="2" charset="-78"/>
              </a:rPr>
              <a:t>وارد سامانه آموزشیار شوید.</a:t>
            </a:r>
            <a:br>
              <a:rPr lang="fa-IR" dirty="0" smtClean="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677601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541689"/>
          </a:xfrm>
        </p:spPr>
        <p:txBody>
          <a:bodyPr/>
          <a:lstStyle/>
          <a:p>
            <a:pPr algn="just" rtl="1"/>
            <a:r>
              <a:rPr lang="fa-IR" dirty="0" smtClean="0">
                <a:cs typeface="B Nazanin" panose="00000400000000000000" pitchFamily="2" charset="-78"/>
              </a:rPr>
              <a:t>در صورتیکه </a:t>
            </a:r>
            <a:r>
              <a:rPr lang="fa-IR" dirty="0">
                <a:cs typeface="B Nazanin" panose="00000400000000000000" pitchFamily="2" charset="-78"/>
              </a:rPr>
              <a:t>کلیه مدارک پذیرش را تکمیل نمایید و دکمه"اعلام اتمام عملیات توسط متقاضی"را زده باشید؛ دکمه"چاپ تاییدیه ثبت </a:t>
            </a:r>
            <a:r>
              <a:rPr lang="fa-IR" dirty="0" smtClean="0">
                <a:cs typeface="B Nazanin" panose="00000400000000000000" pitchFamily="2" charset="-78"/>
              </a:rPr>
              <a:t>نام"فعال خواهد </a:t>
            </a:r>
            <a:r>
              <a:rPr lang="fa-IR" dirty="0">
                <a:cs typeface="B Nazanin" panose="00000400000000000000" pitchFamily="2" charset="-78"/>
              </a:rPr>
              <a:t>شد. با زدن این دکمه </a:t>
            </a:r>
            <a:r>
              <a:rPr lang="fa-IR" dirty="0" smtClean="0">
                <a:cs typeface="B Nazanin" panose="00000400000000000000" pitchFamily="2" charset="-78"/>
              </a:rPr>
              <a:t>می توانید رسید </a:t>
            </a:r>
            <a:r>
              <a:rPr lang="fa-IR" dirty="0">
                <a:cs typeface="B Nazanin" panose="00000400000000000000" pitchFamily="2" charset="-78"/>
              </a:rPr>
              <a:t>پذیرش </a:t>
            </a:r>
            <a:r>
              <a:rPr lang="fa-IR" dirty="0" smtClean="0">
                <a:cs typeface="B Nazanin" panose="00000400000000000000" pitchFamily="2" charset="-78"/>
              </a:rPr>
              <a:t>موقت را </a:t>
            </a:r>
            <a:r>
              <a:rPr lang="fa-IR" dirty="0">
                <a:cs typeface="B Nazanin" panose="00000400000000000000" pitchFamily="2" charset="-78"/>
              </a:rPr>
              <a:t>به شکل زیر مشاهده و چاپ </a:t>
            </a:r>
            <a:r>
              <a:rPr lang="fa-IR" dirty="0" smtClean="0">
                <a:cs typeface="B Nazanin" panose="00000400000000000000" pitchFamily="2" charset="-78"/>
              </a:rPr>
              <a:t>نمایید. </a:t>
            </a:r>
            <a:endParaRPr lang="en-US" dirty="0">
              <a:cs typeface="B Nazanin" panose="00000400000000000000" pitchFamily="2" charset="-78"/>
            </a:endParaRPr>
          </a:p>
        </p:txBody>
      </p:sp>
    </p:spTree>
    <p:extLst>
      <p:ext uri="{BB962C8B-B14F-4D97-AF65-F5344CB8AC3E}">
        <p14:creationId xmlns:p14="http://schemas.microsoft.com/office/powerpoint/2010/main" val="381619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461962" y="80962"/>
            <a:ext cx="11268075" cy="6696075"/>
          </a:xfrm>
          <a:prstGeom prst="rect">
            <a:avLst/>
          </a:prstGeom>
        </p:spPr>
      </p:pic>
    </p:spTree>
    <p:extLst>
      <p:ext uri="{BB962C8B-B14F-4D97-AF65-F5344CB8AC3E}">
        <p14:creationId xmlns:p14="http://schemas.microsoft.com/office/powerpoint/2010/main" val="188274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Nazanin" panose="00000400000000000000" pitchFamily="2" charset="-78"/>
              </a:rPr>
              <a:t>همانگونه </a:t>
            </a:r>
            <a:r>
              <a:rPr lang="fa-IR" dirty="0">
                <a:cs typeface="B Nazanin" panose="00000400000000000000" pitchFamily="2" charset="-78"/>
              </a:rPr>
              <a:t>که ملاحظه مي نمایید؛ در رسید </a:t>
            </a:r>
            <a:r>
              <a:rPr lang="fa-IR" dirty="0" smtClean="0">
                <a:cs typeface="B Nazanin" panose="00000400000000000000" pitchFamily="2" charset="-78"/>
              </a:rPr>
              <a:t>فوق شماره </a:t>
            </a:r>
            <a:r>
              <a:rPr lang="fa-IR" dirty="0">
                <a:cs typeface="B Nazanin" panose="00000400000000000000" pitchFamily="2" charset="-78"/>
              </a:rPr>
              <a:t>دانشجویي اصلي </a:t>
            </a:r>
            <a:r>
              <a:rPr lang="fa-IR" dirty="0" smtClean="0">
                <a:cs typeface="B Nazanin" panose="00000400000000000000" pitchFamily="2" charset="-78"/>
              </a:rPr>
              <a:t>دانشجو در </a:t>
            </a:r>
            <a:r>
              <a:rPr lang="fa-IR" dirty="0">
                <a:cs typeface="B Nazanin" panose="00000400000000000000" pitchFamily="2" charset="-78"/>
              </a:rPr>
              <a:t>جدول مربوطه خالي است. در این مرحله واحد </a:t>
            </a:r>
            <a:r>
              <a:rPr lang="fa-IR" dirty="0" smtClean="0">
                <a:cs typeface="B Nazanin" panose="00000400000000000000" pitchFamily="2" charset="-78"/>
              </a:rPr>
              <a:t>دانشگاهي</a:t>
            </a:r>
            <a:r>
              <a:rPr lang="fa-IR" dirty="0">
                <a:cs typeface="B Nazanin" panose="00000400000000000000" pitchFamily="2" charset="-78"/>
              </a:rPr>
              <a:t> </a:t>
            </a:r>
            <a:r>
              <a:rPr lang="fa-IR" dirty="0" smtClean="0">
                <a:cs typeface="B Nazanin" panose="00000400000000000000" pitchFamily="2" charset="-78"/>
              </a:rPr>
              <a:t>مربوطه </a:t>
            </a:r>
            <a:r>
              <a:rPr lang="fa-IR" dirty="0">
                <a:cs typeface="B Nazanin" panose="00000400000000000000" pitchFamily="2" charset="-78"/>
              </a:rPr>
              <a:t>بایستي اقدام به بررسي و تایید مدارک داوطلب نماید. پس از تایید پذیرش توسط کارشناس واحد دانشگاهي؛ شماره دانشجویي نهایي </a:t>
            </a:r>
            <a:r>
              <a:rPr lang="fa-IR" dirty="0" smtClean="0">
                <a:cs typeface="B Nazanin" panose="00000400000000000000" pitchFamily="2" charset="-78"/>
              </a:rPr>
              <a:t>صادر</a:t>
            </a:r>
            <a:r>
              <a:rPr lang="fa-IR" dirty="0">
                <a:cs typeface="B Nazanin" panose="00000400000000000000" pitchFamily="2" charset="-78"/>
              </a:rPr>
              <a:t> </a:t>
            </a:r>
            <a:r>
              <a:rPr lang="fa-IR" dirty="0" smtClean="0">
                <a:cs typeface="B Nazanin" panose="00000400000000000000" pitchFamily="2" charset="-78"/>
              </a:rPr>
              <a:t>خواهد </a:t>
            </a:r>
            <a:r>
              <a:rPr lang="fa-IR" dirty="0">
                <a:cs typeface="B Nazanin" panose="00000400000000000000" pitchFamily="2" charset="-78"/>
              </a:rPr>
              <a:t>شد </a:t>
            </a:r>
            <a:r>
              <a:rPr lang="fa-IR" dirty="0" smtClean="0">
                <a:cs typeface="B Nazanin" panose="00000400000000000000" pitchFamily="2" charset="-78"/>
              </a:rPr>
              <a:t>و دانشجو می تواند با </a:t>
            </a:r>
            <a:r>
              <a:rPr lang="fa-IR" dirty="0">
                <a:cs typeface="B Nazanin" panose="00000400000000000000" pitchFamily="2" charset="-78"/>
              </a:rPr>
              <a:t>ورود مجدد </a:t>
            </a:r>
            <a:r>
              <a:rPr lang="fa-IR" dirty="0" smtClean="0">
                <a:cs typeface="B Nazanin" panose="00000400000000000000" pitchFamily="2" charset="-78"/>
              </a:rPr>
              <a:t>به سیستم </a:t>
            </a:r>
            <a:r>
              <a:rPr lang="fa-IR" dirty="0">
                <a:cs typeface="B Nazanin" panose="00000400000000000000" pitchFamily="2" charset="-78"/>
              </a:rPr>
              <a:t>و زدن دکمه"چاپ تاییدیه </a:t>
            </a:r>
            <a:r>
              <a:rPr lang="fa-IR" dirty="0" smtClean="0">
                <a:cs typeface="B Nazanin" panose="00000400000000000000" pitchFamily="2" charset="-78"/>
              </a:rPr>
              <a:t>ثبت نام"اقدام </a:t>
            </a:r>
            <a:r>
              <a:rPr lang="fa-IR" dirty="0">
                <a:cs typeface="B Nazanin" panose="00000400000000000000" pitchFamily="2" charset="-78"/>
              </a:rPr>
              <a:t>به چاپ رسید با </a:t>
            </a:r>
            <a:r>
              <a:rPr lang="fa-IR" dirty="0" smtClean="0">
                <a:cs typeface="B Nazanin" panose="00000400000000000000" pitchFamily="2" charset="-78"/>
              </a:rPr>
              <a:t>نمایش شماره </a:t>
            </a:r>
            <a:r>
              <a:rPr lang="fa-IR" dirty="0">
                <a:cs typeface="B Nazanin" panose="00000400000000000000" pitchFamily="2" charset="-78"/>
              </a:rPr>
              <a:t>دانشجویي </a:t>
            </a:r>
            <a:r>
              <a:rPr lang="fa-IR" dirty="0" smtClean="0">
                <a:cs typeface="B Nazanin" panose="00000400000000000000" pitchFamily="2" charset="-78"/>
              </a:rPr>
              <a:t>اصلي</a:t>
            </a:r>
            <a:r>
              <a:rPr lang="fa-IR" dirty="0">
                <a:cs typeface="B Nazanin" panose="00000400000000000000" pitchFamily="2" charset="-78"/>
              </a:rPr>
              <a:t> </a:t>
            </a:r>
            <a:r>
              <a:rPr lang="fa-IR" dirty="0" smtClean="0">
                <a:cs typeface="B Nazanin" panose="00000400000000000000" pitchFamily="2" charset="-78"/>
              </a:rPr>
              <a:t>نماید. شماره </a:t>
            </a:r>
            <a:r>
              <a:rPr lang="fa-IR" dirty="0">
                <a:cs typeface="B Nazanin" panose="00000400000000000000" pitchFamily="2" charset="-78"/>
              </a:rPr>
              <a:t>دانشجویي اصلي یک </a:t>
            </a:r>
            <a:r>
              <a:rPr lang="fa-IR" dirty="0" smtClean="0">
                <a:cs typeface="B Nazanin" panose="00000400000000000000" pitchFamily="2" charset="-78"/>
              </a:rPr>
              <a:t>عدد14رقمي </a:t>
            </a:r>
            <a:r>
              <a:rPr lang="fa-IR" dirty="0">
                <a:cs typeface="B Nazanin" panose="00000400000000000000" pitchFamily="2" charset="-78"/>
              </a:rPr>
              <a:t>است که شناسه کاربري دانشجو به سامانه آموزشیار براي انتخاب واحد و ... خواهد بود</a:t>
            </a:r>
            <a:r>
              <a:rPr lang="fa-IR" dirty="0" smtClean="0">
                <a:cs typeface="B Nazanin" panose="00000400000000000000" pitchFamily="2" charset="-78"/>
              </a:rPr>
              <a:t>. سپس فیزیک مدارک دانشجو به صورت پستی یا دستی به واحد دانشگاهی مربوط تحویل داده شود. </a:t>
            </a:r>
            <a:endParaRPr lang="en-US" dirty="0">
              <a:cs typeface="B Nazanin" panose="00000400000000000000" pitchFamily="2" charset="-78"/>
            </a:endParaRPr>
          </a:p>
        </p:txBody>
      </p:sp>
    </p:spTree>
    <p:extLst>
      <p:ext uri="{BB962C8B-B14F-4D97-AF65-F5344CB8AC3E}">
        <p14:creationId xmlns:p14="http://schemas.microsoft.com/office/powerpoint/2010/main" val="184489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033689"/>
          </a:xfrm>
        </p:spPr>
        <p:txBody>
          <a:bodyPr/>
          <a:lstStyle/>
          <a:p>
            <a:pPr marL="0" indent="0" algn="r" rtl="1">
              <a:buNone/>
            </a:pPr>
            <a:r>
              <a:rPr lang="fa-IR" dirty="0" smtClean="0">
                <a:cs typeface="B Nazanin" panose="00000400000000000000" pitchFamily="2" charset="-78"/>
              </a:rPr>
              <a:t>الف</a:t>
            </a:r>
            <a:r>
              <a:rPr lang="fa-IR" dirty="0">
                <a:cs typeface="B Nazanin" panose="00000400000000000000" pitchFamily="2" charset="-78"/>
              </a:rPr>
              <a:t>) ورود از پذیرش غیرحضوری پذیرفته شدگان </a:t>
            </a:r>
            <a:r>
              <a:rPr lang="fa-IR" dirty="0" smtClean="0">
                <a:cs typeface="B Nazanin" panose="00000400000000000000" pitchFamily="2" charset="-78"/>
              </a:rPr>
              <a:t>1400با کد ملی در صفحه اصلی سامانه آموزشیار</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254766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308114" cy="6857999"/>
          </a:xfrm>
          <a:prstGeom prst="rect">
            <a:avLst/>
          </a:prstGeom>
        </p:spPr>
      </p:pic>
    </p:spTree>
    <p:extLst>
      <p:ext uri="{BB962C8B-B14F-4D97-AF65-F5344CB8AC3E}">
        <p14:creationId xmlns:p14="http://schemas.microsoft.com/office/powerpoint/2010/main" val="219196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943" y="258082"/>
            <a:ext cx="10515600" cy="728889"/>
          </a:xfrm>
        </p:spPr>
        <p:txBody>
          <a:bodyPr/>
          <a:lstStyle/>
          <a:p>
            <a:pPr marL="0" indent="0" algn="r" rtl="1">
              <a:buNone/>
            </a:pPr>
            <a:r>
              <a:rPr lang="fa-IR" dirty="0">
                <a:cs typeface="B Nazanin" panose="00000400000000000000" pitchFamily="2" charset="-78"/>
              </a:rPr>
              <a:t>ب) ورود مستقیم به سیستم پذیرش غیرحضوری با استفاده از شماره دانشجویی موقت</a:t>
            </a:r>
            <a:endParaRPr lang="en-US" dirty="0">
              <a:cs typeface="B Nazanin" panose="00000400000000000000" pitchFamily="2" charset="-78"/>
            </a:endParaRPr>
          </a:p>
          <a:p>
            <a:endParaRPr lang="en-US" dirty="0"/>
          </a:p>
        </p:txBody>
      </p:sp>
      <p:pic>
        <p:nvPicPr>
          <p:cNvPr id="4" name="Picture 3"/>
          <p:cNvPicPr>
            <a:picLocks noChangeAspect="1"/>
          </p:cNvPicPr>
          <p:nvPr/>
        </p:nvPicPr>
        <p:blipFill>
          <a:blip r:embed="rId2"/>
          <a:stretch>
            <a:fillRect/>
          </a:stretch>
        </p:blipFill>
        <p:spPr>
          <a:xfrm>
            <a:off x="1084943" y="888774"/>
            <a:ext cx="10258425" cy="5969226"/>
          </a:xfrm>
          <a:prstGeom prst="rect">
            <a:avLst/>
          </a:prstGeom>
        </p:spPr>
      </p:pic>
    </p:spTree>
    <p:extLst>
      <p:ext uri="{BB962C8B-B14F-4D97-AF65-F5344CB8AC3E}">
        <p14:creationId xmlns:p14="http://schemas.microsoft.com/office/powerpoint/2010/main" val="177257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400" y="1760970"/>
            <a:ext cx="10515600" cy="1536412"/>
          </a:xfrm>
        </p:spPr>
        <p:txBody>
          <a:bodyPr/>
          <a:lstStyle/>
          <a:p>
            <a:pPr algn="r" rtl="1"/>
            <a:r>
              <a:rPr lang="fa-IR" dirty="0" smtClean="0">
                <a:cs typeface="B Nazanin" panose="00000400000000000000" pitchFamily="2" charset="-78"/>
              </a:rPr>
              <a:t>پذیرفته شدگان ورودی جدید اتباع باید از قسمت "</a:t>
            </a:r>
            <a:r>
              <a:rPr lang="fa-IR" dirty="0" smtClean="0">
                <a:solidFill>
                  <a:srgbClr val="FF0000"/>
                </a:solidFill>
                <a:cs typeface="B Nazanin" panose="00000400000000000000" pitchFamily="2" charset="-78"/>
              </a:rPr>
              <a:t>پذیرش غیرحضوری پذیرفته شدگان اتباع  1400</a:t>
            </a:r>
            <a:r>
              <a:rPr lang="fa-IR" dirty="0" smtClean="0">
                <a:cs typeface="B Nazanin" panose="00000400000000000000" pitchFamily="2" charset="-78"/>
              </a:rPr>
              <a:t>" وارد شوند. کاربری و رمز برای این دسته از پذیرفته شدگان، شماره دانشجویی موقت است.  </a:t>
            </a:r>
            <a:endParaRPr lang="en-US" dirty="0">
              <a:cs typeface="B Nazanin" panose="00000400000000000000" pitchFamily="2" charset="-78"/>
            </a:endParaRPr>
          </a:p>
        </p:txBody>
      </p:sp>
    </p:spTree>
    <p:extLst>
      <p:ext uri="{BB962C8B-B14F-4D97-AF65-F5344CB8AC3E}">
        <p14:creationId xmlns:p14="http://schemas.microsoft.com/office/powerpoint/2010/main" val="164216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789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2800" dirty="0" smtClean="0">
                <a:cs typeface="B Nazanin" panose="00000400000000000000" pitchFamily="2" charset="-78"/>
              </a:rPr>
              <a:t>کدملی خود را وارد کنید، کد تصویری را بزنید،</a:t>
            </a:r>
            <a:r>
              <a:rPr lang="en-US" sz="2800" dirty="0" smtClean="0">
                <a:cs typeface="B Nazanin" panose="00000400000000000000" pitchFamily="2" charset="-78"/>
              </a:rPr>
              <a:t/>
            </a:r>
            <a:br>
              <a:rPr lang="en-US" sz="2800" dirty="0" smtClean="0">
                <a:cs typeface="B Nazanin" panose="00000400000000000000" pitchFamily="2" charset="-78"/>
              </a:rPr>
            </a:br>
            <a:r>
              <a:rPr lang="fa-IR" sz="2800" dirty="0" smtClean="0">
                <a:cs typeface="B Nazanin" panose="00000400000000000000" pitchFamily="2" charset="-78"/>
              </a:rPr>
              <a:t>تیک جملات و موارد تعهدهای درخواستی را بزنید</a:t>
            </a:r>
            <a:r>
              <a:rPr lang="fa-IR" dirty="0" smtClean="0">
                <a:cs typeface="B Nazanin" panose="00000400000000000000" pitchFamily="2" charset="-78"/>
              </a:rPr>
              <a:t>،</a:t>
            </a:r>
            <a:br>
              <a:rPr lang="fa-IR" dirty="0" smtClean="0">
                <a:cs typeface="B Nazanin" panose="00000400000000000000" pitchFamily="2" charset="-78"/>
              </a:rPr>
            </a:br>
            <a:r>
              <a:rPr lang="fa-IR" sz="2800" dirty="0">
                <a:cs typeface="B Nazanin" panose="00000400000000000000" pitchFamily="2" charset="-78"/>
              </a:rPr>
              <a:t>در صورت مشاهده این پیام به سامانه </a:t>
            </a:r>
            <a:r>
              <a:rPr lang="en-US" sz="2800" dirty="0" smtClean="0">
                <a:cs typeface="B Nazanin" panose="00000400000000000000" pitchFamily="2" charset="-78"/>
              </a:rPr>
              <a:t>Azmoon.net</a:t>
            </a:r>
            <a:r>
              <a:rPr lang="fa-IR" sz="2800" dirty="0" smtClean="0">
                <a:cs typeface="B Nazanin" panose="00000400000000000000" pitchFamily="2" charset="-78"/>
              </a:rPr>
              <a:t>مراجعه </a:t>
            </a:r>
            <a:r>
              <a:rPr lang="fa-IR" sz="2800" dirty="0">
                <a:cs typeface="B Nazanin" panose="00000400000000000000" pitchFamily="2" charset="-78"/>
              </a:rPr>
              <a:t>کنید. </a:t>
            </a:r>
            <a:endParaRPr lang="en-US" sz="2800" dirty="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0" y="1853335"/>
            <a:ext cx="12192000" cy="5032375"/>
          </a:xfrm>
          <a:prstGeom prst="rect">
            <a:avLst/>
          </a:prstGeom>
        </p:spPr>
      </p:pic>
    </p:spTree>
    <p:extLst>
      <p:ext uri="{BB962C8B-B14F-4D97-AF65-F5344CB8AC3E}">
        <p14:creationId xmlns:p14="http://schemas.microsoft.com/office/powerpoint/2010/main" val="239137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3515" y="472686"/>
            <a:ext cx="10515600" cy="4351338"/>
          </a:xfrm>
        </p:spPr>
        <p:txBody>
          <a:bodyPr/>
          <a:lstStyle/>
          <a:p>
            <a:pPr algn="r" rtl="1"/>
            <a:r>
              <a:rPr lang="fa-IR" dirty="0" smtClean="0">
                <a:cs typeface="B Nazanin" panose="00000400000000000000" pitchFamily="2" charset="-78"/>
              </a:rPr>
              <a:t>در صورت مشاهده کد دانشجویی موقت،  </a:t>
            </a:r>
            <a:endParaRPr lang="en-US" dirty="0">
              <a:cs typeface="B Nazanin" panose="00000400000000000000" pitchFamily="2" charset="-78"/>
            </a:endParaRPr>
          </a:p>
          <a:p>
            <a:pPr algn="r" rtl="1"/>
            <a:r>
              <a:rPr lang="fa-IR" dirty="0">
                <a:cs typeface="B Nazanin" panose="00000400000000000000" pitchFamily="2" charset="-78"/>
              </a:rPr>
              <a:t>کد دانشجویی موقت را از سامانه دریافت کنید، </a:t>
            </a:r>
            <a:endParaRPr lang="en-US" dirty="0">
              <a:cs typeface="B Nazanin" panose="00000400000000000000" pitchFamily="2" charset="-78"/>
            </a:endParaRPr>
          </a:p>
          <a:p>
            <a:pPr algn="r" rtl="1"/>
            <a:r>
              <a:rPr lang="fa-IR" dirty="0">
                <a:cs typeface="B Nazanin" panose="00000400000000000000" pitchFamily="2" charset="-78"/>
              </a:rPr>
              <a:t>کد </a:t>
            </a:r>
            <a:r>
              <a:rPr lang="fa-IR" dirty="0" smtClean="0">
                <a:cs typeface="B Nazanin" panose="00000400000000000000" pitchFamily="2" charset="-78"/>
              </a:rPr>
              <a:t>دانشجویی </a:t>
            </a:r>
            <a:r>
              <a:rPr lang="fa-IR" dirty="0">
                <a:cs typeface="B Nazanin" panose="00000400000000000000" pitchFamily="2" charset="-78"/>
              </a:rPr>
              <a:t>موقت خود را در قسمت </a:t>
            </a:r>
            <a:r>
              <a:rPr lang="fa-IR" dirty="0">
                <a:solidFill>
                  <a:srgbClr val="C00000"/>
                </a:solidFill>
                <a:cs typeface="B Nazanin" panose="00000400000000000000" pitchFamily="2" charset="-78"/>
              </a:rPr>
              <a:t>کاربری</a:t>
            </a:r>
            <a:r>
              <a:rPr lang="fa-IR" dirty="0">
                <a:cs typeface="B Nazanin" panose="00000400000000000000" pitchFamily="2" charset="-78"/>
              </a:rPr>
              <a:t> و </a:t>
            </a:r>
            <a:r>
              <a:rPr lang="fa-IR" dirty="0">
                <a:solidFill>
                  <a:srgbClr val="C00000"/>
                </a:solidFill>
                <a:cs typeface="B Nazanin" panose="00000400000000000000" pitchFamily="2" charset="-78"/>
              </a:rPr>
              <a:t>کلمه عبور </a:t>
            </a:r>
            <a:r>
              <a:rPr lang="fa-IR" dirty="0">
                <a:cs typeface="B Nazanin" panose="00000400000000000000" pitchFamily="2" charset="-78"/>
              </a:rPr>
              <a:t>وارد کنید، </a:t>
            </a:r>
            <a:endParaRPr lang="en-US" dirty="0">
              <a:cs typeface="B Nazanin" panose="00000400000000000000" pitchFamily="2" charset="-78"/>
            </a:endParaRPr>
          </a:p>
          <a:p>
            <a:pPr algn="r" rtl="1"/>
            <a:r>
              <a:rPr lang="fa-IR" dirty="0">
                <a:cs typeface="B Nazanin" panose="00000400000000000000" pitchFamily="2" charset="-78"/>
              </a:rPr>
              <a:t>کد تصویری را وارد کنید، </a:t>
            </a:r>
            <a:endParaRPr lang="fa-IR" dirty="0" smtClean="0">
              <a:cs typeface="B Nazanin" panose="00000400000000000000" pitchFamily="2" charset="-78"/>
            </a:endParaRPr>
          </a:p>
          <a:p>
            <a:pPr algn="r" rtl="1"/>
            <a:r>
              <a:rPr lang="fa-IR" dirty="0" smtClean="0">
                <a:cs typeface="B Nazanin" panose="00000400000000000000" pitchFamily="2" charset="-78"/>
              </a:rPr>
              <a:t>وارد صفحه </a:t>
            </a:r>
            <a:r>
              <a:rPr lang="fa-IR" dirty="0">
                <a:cs typeface="B Nazanin" panose="00000400000000000000" pitchFamily="2" charset="-78"/>
              </a:rPr>
              <a:t>اصلی شوید.</a:t>
            </a:r>
            <a:endParaRPr lang="en-US" dirty="0">
              <a:cs typeface="B Nazanin" panose="00000400000000000000" pitchFamily="2" charset="-78"/>
            </a:endParaRPr>
          </a:p>
          <a:p>
            <a:pPr algn="r" rtl="1"/>
            <a:r>
              <a:rPr lang="fa-IR" dirty="0">
                <a:cs typeface="B Nazanin" panose="00000400000000000000" pitchFamily="2" charset="-78"/>
              </a:rPr>
              <a:t>روی دکمه پذیرش کلیک کنید، </a:t>
            </a:r>
            <a:endParaRPr lang="en-US" dirty="0">
              <a:cs typeface="B Nazanin" panose="00000400000000000000" pitchFamily="2" charset="-78"/>
            </a:endParaRPr>
          </a:p>
          <a:p>
            <a:pPr algn="r" rtl="1"/>
            <a:r>
              <a:rPr lang="fa-IR" dirty="0">
                <a:cs typeface="B Nazanin" panose="00000400000000000000" pitchFamily="2" charset="-78"/>
              </a:rPr>
              <a:t>پذیرش بر خط را بزنید،  </a:t>
            </a:r>
            <a:endParaRPr lang="en-US" dirty="0">
              <a:cs typeface="B Nazanin" panose="00000400000000000000" pitchFamily="2" charset="-78"/>
            </a:endParaRPr>
          </a:p>
        </p:txBody>
      </p:sp>
    </p:spTree>
    <p:extLst>
      <p:ext uri="{BB962C8B-B14F-4D97-AF65-F5344CB8AC3E}">
        <p14:creationId xmlns:p14="http://schemas.microsoft.com/office/powerpoint/2010/main" val="2339900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879</Words>
  <Application>Microsoft Office PowerPoint</Application>
  <PresentationFormat>Widescreen</PresentationFormat>
  <Paragraphs>38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 Nazanin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کدملی خود را وارد کنید، کد تصویری را بزنید، تیک جملات و موارد تعهدهای درخواستی را بزنید، در صورت مشاهده این پیام به سامانه Azmoon.netمراجعه کنید.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42</cp:revision>
  <dcterms:created xsi:type="dcterms:W3CDTF">2022-01-14T11:26:36Z</dcterms:created>
  <dcterms:modified xsi:type="dcterms:W3CDTF">2022-01-15T09:23:42Z</dcterms:modified>
</cp:coreProperties>
</file>